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56" r:id="rId2"/>
    <p:sldId id="257" r:id="rId3"/>
    <p:sldId id="258" r:id="rId4"/>
    <p:sldId id="259" r:id="rId5"/>
    <p:sldId id="260" r:id="rId6"/>
    <p:sldId id="264" r:id="rId7"/>
    <p:sldId id="268" r:id="rId8"/>
    <p:sldId id="266" r:id="rId9"/>
    <p:sldId id="261" r:id="rId10"/>
    <p:sldId id="267" r:id="rId11"/>
    <p:sldId id="262" r:id="rId12"/>
    <p:sldId id="263" r:id="rId13"/>
    <p:sldId id="270" r:id="rId14"/>
    <p:sldId id="271" r:id="rId15"/>
    <p:sldId id="273" r:id="rId16"/>
    <p:sldId id="272" r:id="rId17"/>
    <p:sldId id="274" r:id="rId18"/>
    <p:sldId id="275" r:id="rId19"/>
    <p:sldId id="276" r:id="rId20"/>
    <p:sldId id="277" r:id="rId21"/>
    <p:sldId id="279" r:id="rId22"/>
    <p:sldId id="278"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944" autoAdjust="0"/>
    <p:restoredTop sz="94660"/>
  </p:normalViewPr>
  <p:slideViewPr>
    <p:cSldViewPr>
      <p:cViewPr varScale="1">
        <p:scale>
          <a:sx n="100" d="100"/>
          <a:sy n="100" d="100"/>
        </p:scale>
        <p:origin x="90" y="1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6656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6656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6656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6F81C801-8858-47EF-8CCD-5C8B355234FB}" type="slidenum">
              <a:rPr lang="en-US"/>
              <a:pPr>
                <a:defRPr/>
              </a:pPr>
              <a:t>‹#›</a:t>
            </a:fld>
            <a:endParaRPr lang="en-US"/>
          </a:p>
        </p:txBody>
      </p:sp>
    </p:spTree>
    <p:extLst>
      <p:ext uri="{BB962C8B-B14F-4D97-AF65-F5344CB8AC3E}">
        <p14:creationId xmlns:p14="http://schemas.microsoft.com/office/powerpoint/2010/main" val="20181626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F1CAC384-015A-4781-BDFB-3C1BB327B30B}" type="datetimeFigureOut">
              <a:rPr lang="en-US"/>
              <a:pPr>
                <a:defRPr/>
              </a:pPr>
              <a:t>11/17/2015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EF00EBCE-3840-45DC-B95A-7476DBD63BA0}" type="slidenum">
              <a:rPr lang="en-US"/>
              <a:pPr>
                <a:defRPr/>
              </a:pPr>
              <a:t>‹#›</a:t>
            </a:fld>
            <a:endParaRPr lang="en-US"/>
          </a:p>
        </p:txBody>
      </p:sp>
    </p:spTree>
    <p:extLst>
      <p:ext uri="{BB962C8B-B14F-4D97-AF65-F5344CB8AC3E}">
        <p14:creationId xmlns:p14="http://schemas.microsoft.com/office/powerpoint/2010/main" val="23695102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CA769AE-501D-4279-9A01-AE38E4E1412F}" type="slidenum">
              <a:rPr lang="en-US" smtClean="0"/>
              <a:pPr eaLnBrk="1" hangingPunct="1"/>
              <a:t>9</a:t>
            </a:fld>
            <a:endParaRPr lang="en-US" smtClean="0"/>
          </a:p>
        </p:txBody>
      </p:sp>
    </p:spTree>
    <p:extLst>
      <p:ext uri="{BB962C8B-B14F-4D97-AF65-F5344CB8AC3E}">
        <p14:creationId xmlns:p14="http://schemas.microsoft.com/office/powerpoint/2010/main" val="20153235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F904F61-9E53-4D9F-8622-D1990149102A}" type="slidenum">
              <a:rPr lang="en-US"/>
              <a:pPr>
                <a:defRPr/>
              </a:pPr>
              <a:t>‹#›</a:t>
            </a:fld>
            <a:endParaRPr lang="en-US"/>
          </a:p>
        </p:txBody>
      </p:sp>
    </p:spTree>
    <p:extLst>
      <p:ext uri="{BB962C8B-B14F-4D97-AF65-F5344CB8AC3E}">
        <p14:creationId xmlns:p14="http://schemas.microsoft.com/office/powerpoint/2010/main" val="3794521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B4AEC72-282C-40BB-AB0A-382A6CEF6FAC}" type="slidenum">
              <a:rPr lang="en-US"/>
              <a:pPr>
                <a:defRPr/>
              </a:pPr>
              <a:t>‹#›</a:t>
            </a:fld>
            <a:endParaRPr lang="en-US"/>
          </a:p>
        </p:txBody>
      </p:sp>
    </p:spTree>
    <p:extLst>
      <p:ext uri="{BB962C8B-B14F-4D97-AF65-F5344CB8AC3E}">
        <p14:creationId xmlns:p14="http://schemas.microsoft.com/office/powerpoint/2010/main" val="1937351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E960666-47AF-4A35-8159-6C6F0EF459E5}" type="slidenum">
              <a:rPr lang="en-US"/>
              <a:pPr>
                <a:defRPr/>
              </a:pPr>
              <a:t>‹#›</a:t>
            </a:fld>
            <a:endParaRPr lang="en-US"/>
          </a:p>
        </p:txBody>
      </p:sp>
    </p:spTree>
    <p:extLst>
      <p:ext uri="{BB962C8B-B14F-4D97-AF65-F5344CB8AC3E}">
        <p14:creationId xmlns:p14="http://schemas.microsoft.com/office/powerpoint/2010/main" val="12870784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25963"/>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4CF17E3-A780-4174-9BD8-09F6760C4346}" type="slidenum">
              <a:rPr lang="en-US"/>
              <a:pPr>
                <a:defRPr/>
              </a:pPr>
              <a:t>‹#›</a:t>
            </a:fld>
            <a:endParaRPr lang="en-US"/>
          </a:p>
        </p:txBody>
      </p:sp>
    </p:spTree>
    <p:extLst>
      <p:ext uri="{BB962C8B-B14F-4D97-AF65-F5344CB8AC3E}">
        <p14:creationId xmlns:p14="http://schemas.microsoft.com/office/powerpoint/2010/main" val="2250653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600200"/>
            <a:ext cx="4038600" cy="4525963"/>
          </a:xfrm>
        </p:spPr>
        <p:txBody>
          <a:bodyPr/>
          <a:lstStyle/>
          <a:p>
            <a:pPr lvl="0"/>
            <a:endParaRPr lang="en-US" noProof="0" smtClean="0"/>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7DAD610-BE60-44B2-A932-7FD58AC88C36}" type="slidenum">
              <a:rPr lang="en-US"/>
              <a:pPr>
                <a:defRPr/>
              </a:pPr>
              <a:t>‹#›</a:t>
            </a:fld>
            <a:endParaRPr lang="en-US"/>
          </a:p>
        </p:txBody>
      </p:sp>
    </p:spTree>
    <p:extLst>
      <p:ext uri="{BB962C8B-B14F-4D97-AF65-F5344CB8AC3E}">
        <p14:creationId xmlns:p14="http://schemas.microsoft.com/office/powerpoint/2010/main" val="3239220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C1B2A74-E08D-42C0-B4D8-988B879810C2}" type="slidenum">
              <a:rPr lang="en-US"/>
              <a:pPr>
                <a:defRPr/>
              </a:pPr>
              <a:t>‹#›</a:t>
            </a:fld>
            <a:endParaRPr lang="en-US"/>
          </a:p>
        </p:txBody>
      </p:sp>
    </p:spTree>
    <p:extLst>
      <p:ext uri="{BB962C8B-B14F-4D97-AF65-F5344CB8AC3E}">
        <p14:creationId xmlns:p14="http://schemas.microsoft.com/office/powerpoint/2010/main" val="40444190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776599B-C120-424F-B1E6-10F9AD0DBAFD}" type="slidenum">
              <a:rPr lang="en-US"/>
              <a:pPr>
                <a:defRPr/>
              </a:pPr>
              <a:t>‹#›</a:t>
            </a:fld>
            <a:endParaRPr lang="en-US"/>
          </a:p>
        </p:txBody>
      </p:sp>
    </p:spTree>
    <p:extLst>
      <p:ext uri="{BB962C8B-B14F-4D97-AF65-F5344CB8AC3E}">
        <p14:creationId xmlns:p14="http://schemas.microsoft.com/office/powerpoint/2010/main" val="2971551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12C4B06-5521-4D81-B8CF-9F32F5C253F2}" type="slidenum">
              <a:rPr lang="en-US"/>
              <a:pPr>
                <a:defRPr/>
              </a:pPr>
              <a:t>‹#›</a:t>
            </a:fld>
            <a:endParaRPr lang="en-US"/>
          </a:p>
        </p:txBody>
      </p:sp>
    </p:spTree>
    <p:extLst>
      <p:ext uri="{BB962C8B-B14F-4D97-AF65-F5344CB8AC3E}">
        <p14:creationId xmlns:p14="http://schemas.microsoft.com/office/powerpoint/2010/main" val="550093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564AAE1E-4BAA-4656-A4CC-06F1FD437D8F}" type="slidenum">
              <a:rPr lang="en-US"/>
              <a:pPr>
                <a:defRPr/>
              </a:pPr>
              <a:t>‹#›</a:t>
            </a:fld>
            <a:endParaRPr lang="en-US"/>
          </a:p>
        </p:txBody>
      </p:sp>
    </p:spTree>
    <p:extLst>
      <p:ext uri="{BB962C8B-B14F-4D97-AF65-F5344CB8AC3E}">
        <p14:creationId xmlns:p14="http://schemas.microsoft.com/office/powerpoint/2010/main" val="24378362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4263826E-145B-431A-AB1D-71001D941E63}" type="slidenum">
              <a:rPr lang="en-US"/>
              <a:pPr>
                <a:defRPr/>
              </a:pPr>
              <a:t>‹#›</a:t>
            </a:fld>
            <a:endParaRPr lang="en-US"/>
          </a:p>
        </p:txBody>
      </p:sp>
    </p:spTree>
    <p:extLst>
      <p:ext uri="{BB962C8B-B14F-4D97-AF65-F5344CB8AC3E}">
        <p14:creationId xmlns:p14="http://schemas.microsoft.com/office/powerpoint/2010/main" val="768477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AD62D70-3BB1-4D39-BBC5-F9622EE80EF2}" type="slidenum">
              <a:rPr lang="en-US"/>
              <a:pPr>
                <a:defRPr/>
              </a:pPr>
              <a:t>‹#›</a:t>
            </a:fld>
            <a:endParaRPr lang="en-US"/>
          </a:p>
        </p:txBody>
      </p:sp>
    </p:spTree>
    <p:extLst>
      <p:ext uri="{BB962C8B-B14F-4D97-AF65-F5344CB8AC3E}">
        <p14:creationId xmlns:p14="http://schemas.microsoft.com/office/powerpoint/2010/main" val="13201645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9F4F148-5FD9-44CF-B89E-8134BE3088B0}" type="slidenum">
              <a:rPr lang="en-US"/>
              <a:pPr>
                <a:defRPr/>
              </a:pPr>
              <a:t>‹#›</a:t>
            </a:fld>
            <a:endParaRPr lang="en-US"/>
          </a:p>
        </p:txBody>
      </p:sp>
    </p:spTree>
    <p:extLst>
      <p:ext uri="{BB962C8B-B14F-4D97-AF65-F5344CB8AC3E}">
        <p14:creationId xmlns:p14="http://schemas.microsoft.com/office/powerpoint/2010/main" val="16143553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A92E8B2-A68A-488D-A321-457FE4B19B16}" type="slidenum">
              <a:rPr lang="en-US"/>
              <a:pPr>
                <a:defRPr/>
              </a:pPr>
              <a:t>‹#›</a:t>
            </a:fld>
            <a:endParaRPr lang="en-US"/>
          </a:p>
        </p:txBody>
      </p:sp>
    </p:spTree>
    <p:extLst>
      <p:ext uri="{BB962C8B-B14F-4D97-AF65-F5344CB8AC3E}">
        <p14:creationId xmlns:p14="http://schemas.microsoft.com/office/powerpoint/2010/main" val="7291871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99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18EB8848-5F2B-43F4-B59A-E4815EF8923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senate.gov/artandhistory/history/common/image/1874_Senate.htm" TargetMode="Externa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en.wikipedia.org/wiki/File:President_Pro_Tempore_seal.svg" TargetMode="Externa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senate.gov/artandhistory/history/common/image/Vase_Presentation.htm" TargetMode="Externa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en.wikipedia.org/wiki/File:Mark_Warner_in_Philadelphia,_May_18,_2006,_gesturing.jpg" TargetMode="External"/><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drs.yahoo.com/S=96062883/K=Virginia+flag/v=2/l=IVI/*-http:/www.godwinms.org/history/images/flag.gif" TargetMode="External"/><Relationship Id="rId1" Type="http://schemas.openxmlformats.org/officeDocument/2006/relationships/slideLayout" Target="../slideLayouts/slideLayout12.xml"/><Relationship Id="rId5" Type="http://schemas.openxmlformats.org/officeDocument/2006/relationships/image" Target="../media/image19.jpeg"/><Relationship Id="rId4" Type="http://schemas.openxmlformats.org/officeDocument/2006/relationships/hyperlink" Target="http://en.wikipedia.org/wiki/Image:Virginia_State_Capitol.jpg"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3.jpeg"/><Relationship Id="rId2" Type="http://schemas.openxmlformats.org/officeDocument/2006/relationships/hyperlink" Target="http://drs.yahoo.com/S=96062883/K=Virginia+flag/v=2/l=IVI/*-http:/www.godwinms.org/history/images/flag.gif" TargetMode="Externa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drs.yahoo.com/S=96062883/K=Virginia+Beach+seal/v=2/l=IVI/*-http:/www.vpta.org/graphics/seal.jpg" TargetMode="External"/><Relationship Id="rId1" Type="http://schemas.openxmlformats.org/officeDocument/2006/relationships/slideLayout" Target="../slideLayouts/slideLayout13.xml"/><Relationship Id="rId5" Type="http://schemas.openxmlformats.org/officeDocument/2006/relationships/image" Target="../media/image26.jpeg"/><Relationship Id="rId4" Type="http://schemas.openxmlformats.org/officeDocument/2006/relationships/image" Target="../media/image2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en.wikipedia.org/wiki/Image:HouseofRepresentatives.jpg"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en.wikipedia.org/wiki/Image:State_of_the_Union.jpg" TargetMode="Externa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Grp="1" noChangeArrowheads="1"/>
          </p:cNvSpPr>
          <p:nvPr>
            <p:ph type="ctrTitle"/>
          </p:nvPr>
        </p:nvSpPr>
        <p:spPr>
          <a:xfrm>
            <a:off x="838200" y="914400"/>
            <a:ext cx="7772400" cy="1470025"/>
          </a:xfrm>
        </p:spPr>
        <p:txBody>
          <a:bodyPr/>
          <a:lstStyle/>
          <a:p>
            <a:pPr eaLnBrk="1" hangingPunct="1"/>
            <a:r>
              <a:rPr lang="en-US" sz="5000" b="1" smtClean="0">
                <a:latin typeface="Subway" pitchFamily="2" charset="0"/>
              </a:rPr>
              <a:t>The Legislative Branch of Government</a:t>
            </a:r>
          </a:p>
        </p:txBody>
      </p:sp>
      <p:sp>
        <p:nvSpPr>
          <p:cNvPr id="2051" name="Rectangle 5"/>
          <p:cNvSpPr>
            <a:spLocks noGrp="1" noChangeArrowheads="1"/>
          </p:cNvSpPr>
          <p:nvPr>
            <p:ph type="subTitle" idx="1"/>
          </p:nvPr>
        </p:nvSpPr>
        <p:spPr/>
        <p:txBody>
          <a:bodyPr/>
          <a:lstStyle/>
          <a:p>
            <a:pPr eaLnBrk="1" hangingPunct="1"/>
            <a:endParaRPr lang="el-GR" sz="2800" smtClean="0">
              <a:latin typeface="Subway" pitchFamily="2" charset="0"/>
            </a:endParaRPr>
          </a:p>
        </p:txBody>
      </p:sp>
      <p:pic>
        <p:nvPicPr>
          <p:cNvPr id="2052" name="Picture 9" descr="Overhead view of Capitol Grounds seen from southwes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667000"/>
            <a:ext cx="86868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Grp="1" noChangeArrowheads="1"/>
          </p:cNvSpPr>
          <p:nvPr>
            <p:ph type="title"/>
          </p:nvPr>
        </p:nvSpPr>
        <p:spPr/>
        <p:txBody>
          <a:bodyPr/>
          <a:lstStyle/>
          <a:p>
            <a:pPr eaLnBrk="1" hangingPunct="1"/>
            <a:r>
              <a:rPr lang="en-US" smtClean="0"/>
              <a:t>Help Wanted: Legislator</a:t>
            </a:r>
          </a:p>
        </p:txBody>
      </p:sp>
      <p:sp>
        <p:nvSpPr>
          <p:cNvPr id="12291" name="Rectangle 5"/>
          <p:cNvSpPr>
            <a:spLocks noGrp="1" noChangeArrowheads="1"/>
          </p:cNvSpPr>
          <p:nvPr>
            <p:ph type="body" sz="half" idx="4294967295"/>
          </p:nvPr>
        </p:nvSpPr>
        <p:spPr>
          <a:xfrm>
            <a:off x="0" y="1600200"/>
            <a:ext cx="8763000" cy="5257800"/>
          </a:xfrm>
        </p:spPr>
        <p:txBody>
          <a:bodyPr/>
          <a:lstStyle/>
          <a:p>
            <a:pPr eaLnBrk="1" hangingPunct="1"/>
            <a:r>
              <a:rPr lang="en-US" sz="2400" dirty="0" smtClean="0"/>
              <a:t>To be a member of the House of representatives the Constitution requires only 3 things</a:t>
            </a:r>
          </a:p>
          <a:p>
            <a:pPr marL="0" indent="0" eaLnBrk="1" hangingPunct="1">
              <a:buNone/>
            </a:pPr>
            <a:endParaRPr lang="en-US" sz="2400" dirty="0" smtClean="0"/>
          </a:p>
          <a:p>
            <a:pPr eaLnBrk="1" hangingPunct="1"/>
            <a:r>
              <a:rPr lang="en-US" sz="2400" dirty="0" smtClean="0"/>
              <a:t>You must be at least </a:t>
            </a:r>
            <a:r>
              <a:rPr lang="en-US" sz="2400" b="1" u="sng" dirty="0" smtClean="0"/>
              <a:t>25 years old</a:t>
            </a:r>
          </a:p>
          <a:p>
            <a:pPr eaLnBrk="1" hangingPunct="1"/>
            <a:endParaRPr lang="en-US" sz="2400" dirty="0" smtClean="0"/>
          </a:p>
          <a:p>
            <a:pPr eaLnBrk="1" hangingPunct="1"/>
            <a:r>
              <a:rPr lang="en-US" sz="2400" dirty="0" smtClean="0"/>
              <a:t>Be a United States </a:t>
            </a:r>
            <a:r>
              <a:rPr lang="en-US" sz="2400" b="1" dirty="0" smtClean="0"/>
              <a:t>citizen for at least 7 years</a:t>
            </a:r>
          </a:p>
          <a:p>
            <a:pPr eaLnBrk="1" hangingPunct="1"/>
            <a:endParaRPr lang="en-US" sz="2400" dirty="0" smtClean="0"/>
          </a:p>
          <a:p>
            <a:pPr eaLnBrk="1" hangingPunct="1"/>
            <a:r>
              <a:rPr lang="en-US" sz="2400" dirty="0" smtClean="0"/>
              <a:t>Live in the state you are representing</a:t>
            </a:r>
          </a:p>
          <a:p>
            <a:pPr eaLnBrk="1" hangingPunct="1"/>
            <a:endParaRPr lang="en-US" sz="2400" dirty="0" smtClean="0"/>
          </a:p>
          <a:p>
            <a:pPr eaLnBrk="1" hangingPunct="1"/>
            <a:r>
              <a:rPr lang="en-US" sz="2400" dirty="0" smtClean="0"/>
              <a:t>The job pays $174,000 a year</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Grp="1" noChangeArrowheads="1"/>
          </p:cNvSpPr>
          <p:nvPr>
            <p:ph type="title"/>
          </p:nvPr>
        </p:nvSpPr>
        <p:spPr/>
        <p:txBody>
          <a:bodyPr/>
          <a:lstStyle/>
          <a:p>
            <a:pPr eaLnBrk="1" hangingPunct="1"/>
            <a:r>
              <a:rPr lang="en-US" smtClean="0"/>
              <a:t>Who represents you?</a:t>
            </a:r>
          </a:p>
        </p:txBody>
      </p:sp>
      <p:sp>
        <p:nvSpPr>
          <p:cNvPr id="13315" name="Rectangle 6"/>
          <p:cNvSpPr>
            <a:spLocks noGrp="1" noChangeArrowheads="1"/>
          </p:cNvSpPr>
          <p:nvPr>
            <p:ph type="body" sz="half" idx="2"/>
          </p:nvPr>
        </p:nvSpPr>
        <p:spPr>
          <a:xfrm>
            <a:off x="4648200" y="1371600"/>
            <a:ext cx="4191000" cy="5638800"/>
          </a:xfrm>
        </p:spPr>
        <p:txBody>
          <a:bodyPr/>
          <a:lstStyle/>
          <a:p>
            <a:pPr eaLnBrk="1" hangingPunct="1">
              <a:lnSpc>
                <a:spcPct val="90000"/>
              </a:lnSpc>
            </a:pPr>
            <a:r>
              <a:rPr lang="en-US" sz="2200" b="1" smtClean="0"/>
              <a:t>Scott Ridgell</a:t>
            </a:r>
            <a:r>
              <a:rPr lang="en-US" sz="2200" smtClean="0"/>
              <a:t> represents the 2</a:t>
            </a:r>
            <a:r>
              <a:rPr lang="en-US" sz="2200" baseline="30000" smtClean="0"/>
              <a:t>nd</a:t>
            </a:r>
            <a:r>
              <a:rPr lang="en-US" sz="2200" smtClean="0"/>
              <a:t> district of Virginia, which includes all of Virginia Beach</a:t>
            </a:r>
          </a:p>
          <a:p>
            <a:pPr eaLnBrk="1" hangingPunct="1">
              <a:lnSpc>
                <a:spcPct val="90000"/>
              </a:lnSpc>
            </a:pPr>
            <a:r>
              <a:rPr lang="en-US" sz="2200" smtClean="0"/>
              <a:t>You are one of his </a:t>
            </a:r>
            <a:r>
              <a:rPr lang="en-US" sz="2200" b="1" u="sng" smtClean="0"/>
              <a:t>constituents</a:t>
            </a:r>
            <a:r>
              <a:rPr lang="en-US" sz="2200" smtClean="0"/>
              <a:t>, or </a:t>
            </a:r>
            <a:r>
              <a:rPr lang="en-US" sz="2200" b="1" smtClean="0"/>
              <a:t>people who live in a district</a:t>
            </a:r>
          </a:p>
          <a:p>
            <a:pPr eaLnBrk="1" hangingPunct="1">
              <a:lnSpc>
                <a:spcPct val="90000"/>
              </a:lnSpc>
            </a:pPr>
            <a:r>
              <a:rPr lang="en-US" sz="2200" smtClean="0"/>
              <a:t>There are 10 other districts in the state</a:t>
            </a:r>
          </a:p>
          <a:p>
            <a:pPr eaLnBrk="1" hangingPunct="1">
              <a:lnSpc>
                <a:spcPct val="90000"/>
              </a:lnSpc>
            </a:pPr>
            <a:r>
              <a:rPr lang="en-US" sz="2200" smtClean="0"/>
              <a:t>The borders of the districts are adjusted every 10 years</a:t>
            </a:r>
          </a:p>
          <a:p>
            <a:pPr eaLnBrk="1" hangingPunct="1">
              <a:lnSpc>
                <a:spcPct val="90000"/>
              </a:lnSpc>
            </a:pPr>
            <a:r>
              <a:rPr lang="en-US" sz="2200" smtClean="0"/>
              <a:t>Sometimes </a:t>
            </a:r>
            <a:r>
              <a:rPr lang="en-US" sz="2200" b="1" smtClean="0"/>
              <a:t>districts are adjusted in unusual ways to benefit a particular political party.  This is called</a:t>
            </a:r>
            <a:r>
              <a:rPr lang="en-US" sz="2200" smtClean="0"/>
              <a:t> </a:t>
            </a:r>
            <a:r>
              <a:rPr lang="en-US" sz="2200" b="1" u="sng" smtClean="0"/>
              <a:t>gerrymandering</a:t>
            </a:r>
          </a:p>
        </p:txBody>
      </p:sp>
      <p:pic>
        <p:nvPicPr>
          <p:cNvPr id="2050" name="Picture 2" descr="http://rigell.house.gov/UploadedFiles/Rep._Scott_Rigell_Official_Phot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1730" y="1905000"/>
            <a:ext cx="4570870" cy="3657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title"/>
          </p:nvPr>
        </p:nvSpPr>
        <p:spPr/>
        <p:txBody>
          <a:bodyPr/>
          <a:lstStyle/>
          <a:p>
            <a:pPr eaLnBrk="1" hangingPunct="1"/>
            <a:r>
              <a:rPr lang="en-US" sz="4000" dirty="0" smtClean="0"/>
              <a:t>Virginia’s Congressional Districts</a:t>
            </a:r>
            <a:br>
              <a:rPr lang="en-US" sz="4000" dirty="0" smtClean="0"/>
            </a:br>
            <a:endParaRPr lang="en-US" sz="2400" dirty="0" smtClean="0"/>
          </a:p>
        </p:txBody>
      </p:sp>
      <p:pic>
        <p:nvPicPr>
          <p:cNvPr id="14339" name="Picture 6" descr="VA"/>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04800" y="1706563"/>
            <a:ext cx="8534400" cy="4311650"/>
          </a:xfr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p:nvPr>
        </p:nvSpPr>
        <p:spPr/>
        <p:txBody>
          <a:bodyPr/>
          <a:lstStyle/>
          <a:p>
            <a:pPr eaLnBrk="1" hangingPunct="1"/>
            <a:r>
              <a:rPr lang="en-US" smtClean="0"/>
              <a:t>The Senate</a:t>
            </a:r>
          </a:p>
        </p:txBody>
      </p:sp>
      <p:sp>
        <p:nvSpPr>
          <p:cNvPr id="15363" name="Rectangle 5"/>
          <p:cNvSpPr>
            <a:spLocks noGrp="1" noChangeArrowheads="1"/>
          </p:cNvSpPr>
          <p:nvPr>
            <p:ph type="body" sz="half" idx="1"/>
          </p:nvPr>
        </p:nvSpPr>
        <p:spPr>
          <a:xfrm>
            <a:off x="457200" y="1295400"/>
            <a:ext cx="4038600" cy="5562600"/>
          </a:xfrm>
        </p:spPr>
        <p:txBody>
          <a:bodyPr/>
          <a:lstStyle/>
          <a:p>
            <a:pPr eaLnBrk="1" hangingPunct="1">
              <a:lnSpc>
                <a:spcPct val="90000"/>
              </a:lnSpc>
            </a:pPr>
            <a:r>
              <a:rPr lang="en-US" sz="2800" smtClean="0"/>
              <a:t>The Senate is the “upper house” of Congress</a:t>
            </a:r>
          </a:p>
          <a:p>
            <a:pPr eaLnBrk="1" hangingPunct="1">
              <a:lnSpc>
                <a:spcPct val="90000"/>
              </a:lnSpc>
            </a:pPr>
            <a:r>
              <a:rPr lang="en-US" sz="2800" b="1" u="sng" smtClean="0"/>
              <a:t>Each state gets 2 Senators</a:t>
            </a:r>
            <a:r>
              <a:rPr lang="en-US" sz="2800" smtClean="0"/>
              <a:t>, regardless of size</a:t>
            </a:r>
          </a:p>
          <a:p>
            <a:pPr eaLnBrk="1" hangingPunct="1">
              <a:lnSpc>
                <a:spcPct val="90000"/>
              </a:lnSpc>
            </a:pPr>
            <a:r>
              <a:rPr lang="en-US" sz="2800" smtClean="0"/>
              <a:t>California and Delaware get the same number.</a:t>
            </a:r>
          </a:p>
          <a:p>
            <a:pPr eaLnBrk="1" hangingPunct="1">
              <a:lnSpc>
                <a:spcPct val="90000"/>
              </a:lnSpc>
            </a:pPr>
            <a:r>
              <a:rPr lang="en-US" sz="2800" smtClean="0"/>
              <a:t>How many Senators were there originally?  How many are there now?</a:t>
            </a:r>
          </a:p>
        </p:txBody>
      </p:sp>
      <p:sp>
        <p:nvSpPr>
          <p:cNvPr id="15364" name="AutoShape 15" descr="senate_seal"/>
          <p:cNvSpPr>
            <a:spLocks noChangeAspect="1" noChangeArrowheads="1"/>
          </p:cNvSpPr>
          <p:nvPr/>
        </p:nvSpPr>
        <p:spPr bwMode="auto">
          <a:xfrm>
            <a:off x="4052888" y="2914650"/>
            <a:ext cx="1038225"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365" name="AutoShape 17" descr="senate_seal"/>
          <p:cNvSpPr>
            <a:spLocks noChangeAspect="1" noChangeArrowheads="1"/>
          </p:cNvSpPr>
          <p:nvPr/>
        </p:nvSpPr>
        <p:spPr bwMode="auto">
          <a:xfrm>
            <a:off x="4052888" y="2914650"/>
            <a:ext cx="1038225"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15366" name="Picture 22" descr="Photograph of all one hundred senators at their desks in the Senate Chamber."/>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4343400" y="1600200"/>
            <a:ext cx="4648200" cy="3657600"/>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p:txBody>
          <a:bodyPr/>
          <a:lstStyle/>
          <a:p>
            <a:pPr eaLnBrk="1" hangingPunct="1"/>
            <a:r>
              <a:rPr lang="en-US" smtClean="0"/>
              <a:t>Senate Statistics</a:t>
            </a:r>
          </a:p>
        </p:txBody>
      </p:sp>
      <p:sp>
        <p:nvSpPr>
          <p:cNvPr id="16387" name="Rectangle 6"/>
          <p:cNvSpPr>
            <a:spLocks noGrp="1" noChangeArrowheads="1"/>
          </p:cNvSpPr>
          <p:nvPr>
            <p:ph type="body" sz="half" idx="2"/>
          </p:nvPr>
        </p:nvSpPr>
        <p:spPr>
          <a:xfrm>
            <a:off x="4648200" y="1600200"/>
            <a:ext cx="4038600" cy="5257800"/>
          </a:xfrm>
        </p:spPr>
        <p:txBody>
          <a:bodyPr/>
          <a:lstStyle/>
          <a:p>
            <a:pPr eaLnBrk="1" hangingPunct="1">
              <a:lnSpc>
                <a:spcPct val="90000"/>
              </a:lnSpc>
            </a:pPr>
            <a:r>
              <a:rPr lang="en-US" sz="2400" smtClean="0"/>
              <a:t>There are a total of </a:t>
            </a:r>
            <a:r>
              <a:rPr lang="en-US" sz="2400" b="1" u="sng" smtClean="0"/>
              <a:t>100 Senators</a:t>
            </a:r>
          </a:p>
          <a:p>
            <a:pPr eaLnBrk="1" hangingPunct="1">
              <a:lnSpc>
                <a:spcPct val="90000"/>
              </a:lnSpc>
            </a:pPr>
            <a:r>
              <a:rPr lang="en-US" sz="2400" smtClean="0"/>
              <a:t>Each Senator serves a </a:t>
            </a:r>
            <a:r>
              <a:rPr lang="en-US" sz="2400" b="1" u="sng" smtClean="0"/>
              <a:t>6 year term</a:t>
            </a:r>
          </a:p>
          <a:p>
            <a:pPr eaLnBrk="1" hangingPunct="1">
              <a:lnSpc>
                <a:spcPct val="90000"/>
              </a:lnSpc>
            </a:pPr>
            <a:r>
              <a:rPr lang="en-US" sz="2400" smtClean="0"/>
              <a:t>Each Senator represents an entire state, they do not divide it like the House</a:t>
            </a:r>
          </a:p>
          <a:p>
            <a:pPr eaLnBrk="1" hangingPunct="1">
              <a:lnSpc>
                <a:spcPct val="90000"/>
              </a:lnSpc>
            </a:pPr>
            <a:r>
              <a:rPr lang="en-US" sz="2400" smtClean="0"/>
              <a:t>The </a:t>
            </a:r>
            <a:r>
              <a:rPr lang="en-US" sz="2400" b="1" smtClean="0"/>
              <a:t>Senate is led by the </a:t>
            </a:r>
            <a:r>
              <a:rPr lang="en-US" sz="2400" b="1" u="sng" smtClean="0"/>
              <a:t>Vice-President </a:t>
            </a:r>
            <a:r>
              <a:rPr lang="en-US" sz="2400" b="1" smtClean="0"/>
              <a:t>of the United States.</a:t>
            </a:r>
            <a:r>
              <a:rPr lang="en-US" sz="2400" smtClean="0"/>
              <a:t> His title is “President of the Senate”.  He </a:t>
            </a:r>
            <a:r>
              <a:rPr lang="en-US" sz="2400" b="1" smtClean="0"/>
              <a:t>can only vote when there is a tie</a:t>
            </a:r>
          </a:p>
        </p:txBody>
      </p:sp>
      <p:pic>
        <p:nvPicPr>
          <p:cNvPr id="16388" name="Picture 12" descr="Photograph of senators standing on the Capitol steps.">
            <a:hlinkClick r:id="rId2"/>
          </p:cNvPr>
          <p:cNvPicPr>
            <a:picLocks noGrp="1" noChangeAspect="1" noChangeArrowheads="1"/>
          </p:cNvPicPr>
          <p:nvPr>
            <p:ph type="clipArt" sz="half" idx="1"/>
          </p:nvPr>
        </p:nvPicPr>
        <p:blipFill>
          <a:blip r:embed="rId3">
            <a:extLst>
              <a:ext uri="{28A0092B-C50C-407E-A947-70E740481C1C}">
                <a14:useLocalDpi xmlns:a14="http://schemas.microsoft.com/office/drawing/2010/main" val="0"/>
              </a:ext>
            </a:extLst>
          </a:blip>
          <a:srcRect/>
          <a:stretch>
            <a:fillRect/>
          </a:stretch>
        </p:blipFill>
        <p:spPr>
          <a:xfrm>
            <a:off x="0" y="1981200"/>
            <a:ext cx="4648200" cy="3476625"/>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title"/>
          </p:nvPr>
        </p:nvSpPr>
        <p:spPr/>
        <p:txBody>
          <a:bodyPr/>
          <a:lstStyle/>
          <a:p>
            <a:pPr eaLnBrk="1" hangingPunct="1"/>
            <a:r>
              <a:rPr lang="en-US" b="1" u="sng" smtClean="0"/>
              <a:t>President Pro Tempore</a:t>
            </a:r>
          </a:p>
        </p:txBody>
      </p:sp>
      <p:sp>
        <p:nvSpPr>
          <p:cNvPr id="17411" name="Rectangle 5"/>
          <p:cNvSpPr>
            <a:spLocks noGrp="1" noChangeArrowheads="1"/>
          </p:cNvSpPr>
          <p:nvPr>
            <p:ph type="body" sz="half" idx="1"/>
          </p:nvPr>
        </p:nvSpPr>
        <p:spPr>
          <a:xfrm>
            <a:off x="457200" y="1600200"/>
            <a:ext cx="4038600" cy="5029200"/>
          </a:xfrm>
        </p:spPr>
        <p:txBody>
          <a:bodyPr/>
          <a:lstStyle/>
          <a:p>
            <a:pPr eaLnBrk="1" hangingPunct="1"/>
            <a:r>
              <a:rPr lang="en-US" sz="2000" dirty="0" smtClean="0"/>
              <a:t>In reality, the Vice President rarely attends the Senate</a:t>
            </a:r>
          </a:p>
          <a:p>
            <a:pPr marL="0" indent="0" eaLnBrk="1" hangingPunct="1">
              <a:buNone/>
            </a:pPr>
            <a:endParaRPr lang="en-US" sz="2000" dirty="0" smtClean="0"/>
          </a:p>
          <a:p>
            <a:pPr eaLnBrk="1" hangingPunct="1"/>
            <a:r>
              <a:rPr lang="en-US" sz="2400" b="1" dirty="0" smtClean="0"/>
              <a:t>When the Vice President is absent, the </a:t>
            </a:r>
            <a:r>
              <a:rPr lang="en-US" sz="2400" b="1" i="1" u="sng" dirty="0" smtClean="0"/>
              <a:t>President Pro Tempore</a:t>
            </a:r>
            <a:r>
              <a:rPr lang="en-US" sz="2400" b="1" dirty="0" smtClean="0"/>
              <a:t> leads the Senate</a:t>
            </a:r>
          </a:p>
          <a:p>
            <a:pPr marL="0" indent="0" eaLnBrk="1" hangingPunct="1">
              <a:buNone/>
            </a:pPr>
            <a:endParaRPr lang="en-US" sz="2000" b="1" dirty="0" smtClean="0"/>
          </a:p>
          <a:p>
            <a:pPr eaLnBrk="1" hangingPunct="1"/>
            <a:r>
              <a:rPr lang="en-US" sz="2000" dirty="0" smtClean="0"/>
              <a:t>The member of the majority party with the most experience serves as President Pro Tempore</a:t>
            </a:r>
          </a:p>
          <a:p>
            <a:pPr marL="0" indent="0" eaLnBrk="1" hangingPunct="1">
              <a:buNone/>
            </a:pPr>
            <a:endParaRPr lang="en-US" sz="2000" dirty="0" smtClean="0"/>
          </a:p>
          <a:p>
            <a:pPr eaLnBrk="1" hangingPunct="1"/>
            <a:r>
              <a:rPr lang="en-US" sz="2000" dirty="0" smtClean="0"/>
              <a:t>Orrin Hatch of Utah currently holds this office.</a:t>
            </a:r>
            <a:endParaRPr lang="en-US" sz="2400" dirty="0" smtClean="0"/>
          </a:p>
        </p:txBody>
      </p:sp>
      <p:pic>
        <p:nvPicPr>
          <p:cNvPr id="17413" name="Picture 8" descr="President Pro Tempore seal.sv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1295400"/>
            <a:ext cx="1638300" cy="163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stretch>
            <a:fillRect/>
          </a:stretch>
        </p:blipFill>
        <p:spPr>
          <a:xfrm>
            <a:off x="5715000" y="2819400"/>
            <a:ext cx="2895600" cy="3662082"/>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p:txBody>
          <a:bodyPr/>
          <a:lstStyle/>
          <a:p>
            <a:pPr eaLnBrk="1" hangingPunct="1"/>
            <a:r>
              <a:rPr lang="en-US" smtClean="0"/>
              <a:t>Who wants to be a Senator?</a:t>
            </a:r>
          </a:p>
        </p:txBody>
      </p:sp>
      <p:sp>
        <p:nvSpPr>
          <p:cNvPr id="18435" name="Rectangle 5"/>
          <p:cNvSpPr>
            <a:spLocks noGrp="1" noChangeArrowheads="1"/>
          </p:cNvSpPr>
          <p:nvPr>
            <p:ph type="body" sz="half" idx="1"/>
          </p:nvPr>
        </p:nvSpPr>
        <p:spPr>
          <a:xfrm>
            <a:off x="457200" y="1600200"/>
            <a:ext cx="4038600" cy="4876800"/>
          </a:xfrm>
        </p:spPr>
        <p:txBody>
          <a:bodyPr/>
          <a:lstStyle/>
          <a:p>
            <a:pPr eaLnBrk="1" hangingPunct="1"/>
            <a:r>
              <a:rPr lang="en-US" sz="2800" smtClean="0"/>
              <a:t>The Constitution </a:t>
            </a:r>
            <a:r>
              <a:rPr lang="en-US" sz="2800" b="1" smtClean="0"/>
              <a:t>requires</a:t>
            </a:r>
            <a:r>
              <a:rPr lang="en-US" sz="2800" smtClean="0"/>
              <a:t> the following:</a:t>
            </a:r>
          </a:p>
          <a:p>
            <a:pPr eaLnBrk="1" hangingPunct="1"/>
            <a:r>
              <a:rPr lang="en-US" sz="2800" smtClean="0"/>
              <a:t>At least </a:t>
            </a:r>
            <a:r>
              <a:rPr lang="en-US" sz="2800" b="1" smtClean="0"/>
              <a:t>30 years old</a:t>
            </a:r>
          </a:p>
          <a:p>
            <a:pPr eaLnBrk="1" hangingPunct="1"/>
            <a:r>
              <a:rPr lang="en-US" sz="2800" b="1" smtClean="0"/>
              <a:t>Citizen</a:t>
            </a:r>
            <a:r>
              <a:rPr lang="en-US" sz="2800" smtClean="0"/>
              <a:t> of the U.S. for </a:t>
            </a:r>
            <a:r>
              <a:rPr lang="en-US" sz="2800" b="1" smtClean="0"/>
              <a:t>at least 9 years</a:t>
            </a:r>
          </a:p>
          <a:p>
            <a:pPr eaLnBrk="1" hangingPunct="1"/>
            <a:r>
              <a:rPr lang="en-US" sz="2800" smtClean="0"/>
              <a:t>Resident of the state you represent</a:t>
            </a:r>
          </a:p>
          <a:p>
            <a:pPr eaLnBrk="1" hangingPunct="1"/>
            <a:r>
              <a:rPr lang="en-US" sz="2800" smtClean="0"/>
              <a:t>Senators make $174,000 a year </a:t>
            </a:r>
          </a:p>
        </p:txBody>
      </p:sp>
      <p:pic>
        <p:nvPicPr>
          <p:cNvPr id="18436" name="Picture 16" descr="A large group of senators stands on the Senate steps in front of a large vase and the French and American flags.">
            <a:hlinkClick r:id="rId2"/>
          </p:cNvPr>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a:xfrm>
            <a:off x="4419600" y="1630363"/>
            <a:ext cx="4724400" cy="3779837"/>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title"/>
          </p:nvPr>
        </p:nvSpPr>
        <p:spPr/>
        <p:txBody>
          <a:bodyPr/>
          <a:lstStyle/>
          <a:p>
            <a:pPr eaLnBrk="1" hangingPunct="1"/>
            <a:r>
              <a:rPr lang="en-US" smtClean="0"/>
              <a:t>Who’s in the Senate</a:t>
            </a:r>
          </a:p>
        </p:txBody>
      </p:sp>
      <p:sp>
        <p:nvSpPr>
          <p:cNvPr id="19459" name="Rectangle 6"/>
          <p:cNvSpPr>
            <a:spLocks noGrp="1" noChangeArrowheads="1"/>
          </p:cNvSpPr>
          <p:nvPr>
            <p:ph type="body" sz="half" idx="2"/>
          </p:nvPr>
        </p:nvSpPr>
        <p:spPr>
          <a:xfrm>
            <a:off x="4648200" y="1371600"/>
            <a:ext cx="4267200" cy="5029200"/>
          </a:xfrm>
        </p:spPr>
        <p:txBody>
          <a:bodyPr/>
          <a:lstStyle/>
          <a:p>
            <a:pPr eaLnBrk="1" hangingPunct="1">
              <a:lnSpc>
                <a:spcPct val="80000"/>
              </a:lnSpc>
            </a:pPr>
            <a:r>
              <a:rPr lang="en-US" sz="2100" dirty="0" smtClean="0"/>
              <a:t>There are currently 54 Republicans, 44 Democrats, and 2 Independents in the Senate.</a:t>
            </a:r>
          </a:p>
          <a:p>
            <a:pPr eaLnBrk="1" hangingPunct="1">
              <a:lnSpc>
                <a:spcPct val="80000"/>
              </a:lnSpc>
            </a:pPr>
            <a:r>
              <a:rPr lang="en-US" sz="2100" dirty="0" smtClean="0"/>
              <a:t>In Ancient Rome, the Senate was called the “assembly of old men”</a:t>
            </a:r>
          </a:p>
          <a:p>
            <a:pPr eaLnBrk="1" hangingPunct="1">
              <a:lnSpc>
                <a:spcPct val="80000"/>
              </a:lnSpc>
            </a:pPr>
            <a:r>
              <a:rPr lang="en-US" sz="2100" dirty="0" smtClean="0"/>
              <a:t>That is semi-accurate today</a:t>
            </a:r>
          </a:p>
          <a:p>
            <a:pPr eaLnBrk="1" hangingPunct="1">
              <a:lnSpc>
                <a:spcPct val="80000"/>
              </a:lnSpc>
            </a:pPr>
            <a:r>
              <a:rPr lang="en-US" sz="2100" dirty="0" smtClean="0"/>
              <a:t>The average age in the Senate is 61 years old</a:t>
            </a:r>
          </a:p>
          <a:p>
            <a:pPr eaLnBrk="1" hangingPunct="1">
              <a:lnSpc>
                <a:spcPct val="80000"/>
              </a:lnSpc>
            </a:pPr>
            <a:r>
              <a:rPr lang="en-US" sz="2100" dirty="0" smtClean="0"/>
              <a:t>There are 80 men and 20 women in the Senate</a:t>
            </a:r>
          </a:p>
          <a:p>
            <a:pPr eaLnBrk="1" hangingPunct="1">
              <a:lnSpc>
                <a:spcPct val="80000"/>
              </a:lnSpc>
            </a:pPr>
            <a:r>
              <a:rPr lang="en-US" sz="2100" dirty="0" smtClean="0"/>
              <a:t>94 are white, 4 Hispanic-Americans and 1 Asian-American and 1 African- American.  </a:t>
            </a:r>
          </a:p>
          <a:p>
            <a:pPr eaLnBrk="1" hangingPunct="1">
              <a:lnSpc>
                <a:spcPct val="80000"/>
              </a:lnSpc>
            </a:pPr>
            <a:r>
              <a:rPr lang="en-US" sz="2100" dirty="0" smtClean="0"/>
              <a:t>Only 7 African-Americans have ever served in the history of the Senate</a:t>
            </a:r>
          </a:p>
          <a:p>
            <a:pPr eaLnBrk="1" hangingPunct="1">
              <a:lnSpc>
                <a:spcPct val="80000"/>
              </a:lnSpc>
              <a:buFontTx/>
              <a:buNone/>
            </a:pPr>
            <a:endParaRPr lang="en-US" sz="2100" dirty="0" smtClean="0"/>
          </a:p>
          <a:p>
            <a:pPr eaLnBrk="1" hangingPunct="1">
              <a:lnSpc>
                <a:spcPct val="80000"/>
              </a:lnSpc>
              <a:buFontTx/>
              <a:buNone/>
            </a:pPr>
            <a:endParaRPr lang="en-US" sz="2100" dirty="0" smtClean="0"/>
          </a:p>
        </p:txBody>
      </p:sp>
      <p:pic>
        <p:nvPicPr>
          <p:cNvPr id="19460" name="Picture 1041" descr="Senate_cap"/>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762000" y="1676400"/>
            <a:ext cx="3649663" cy="3681413"/>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type="title"/>
          </p:nvPr>
        </p:nvSpPr>
        <p:spPr/>
        <p:txBody>
          <a:bodyPr/>
          <a:lstStyle/>
          <a:p>
            <a:pPr eaLnBrk="1" hangingPunct="1"/>
            <a:r>
              <a:rPr lang="en-US" b="1" u="sng" dirty="0" smtClean="0"/>
              <a:t>Virginia’s Senators</a:t>
            </a:r>
          </a:p>
        </p:txBody>
      </p:sp>
      <p:sp>
        <p:nvSpPr>
          <p:cNvPr id="20483" name="Rectangle 5"/>
          <p:cNvSpPr>
            <a:spLocks noGrp="1" noChangeArrowheads="1"/>
          </p:cNvSpPr>
          <p:nvPr>
            <p:ph type="body" sz="half" idx="1"/>
          </p:nvPr>
        </p:nvSpPr>
        <p:spPr>
          <a:xfrm>
            <a:off x="457200" y="1371600"/>
            <a:ext cx="4267200" cy="5257800"/>
          </a:xfrm>
        </p:spPr>
        <p:txBody>
          <a:bodyPr/>
          <a:lstStyle/>
          <a:p>
            <a:pPr eaLnBrk="1" hangingPunct="1"/>
            <a:r>
              <a:rPr lang="en-US" sz="2800" b="1" dirty="0" smtClean="0"/>
              <a:t>Mark Warner</a:t>
            </a:r>
            <a:r>
              <a:rPr lang="en-US" sz="2800" dirty="0" smtClean="0"/>
              <a:t> and </a:t>
            </a:r>
            <a:r>
              <a:rPr lang="en-US" sz="2800" b="1" dirty="0" smtClean="0"/>
              <a:t>Tim Kaine</a:t>
            </a:r>
            <a:r>
              <a:rPr lang="en-US" sz="2800" dirty="0" smtClean="0"/>
              <a:t> are the Senators from Virginia</a:t>
            </a:r>
          </a:p>
          <a:p>
            <a:pPr eaLnBrk="1" hangingPunct="1"/>
            <a:r>
              <a:rPr lang="en-US" sz="2800" dirty="0" smtClean="0"/>
              <a:t>Kaine is up for re-election in 2018</a:t>
            </a:r>
          </a:p>
          <a:p>
            <a:pPr eaLnBrk="1" hangingPunct="1"/>
            <a:r>
              <a:rPr lang="en-US" sz="2800" dirty="0" smtClean="0"/>
              <a:t> Warner in 2020</a:t>
            </a:r>
          </a:p>
        </p:txBody>
      </p:sp>
      <p:pic>
        <p:nvPicPr>
          <p:cNvPr id="20484" name="Picture 9" descr="Mark Warner">
            <a:hlinkClick r:id="rId2" tooltip="Mark Warner"/>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1295400"/>
            <a:ext cx="1774825"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AutoShape 2" descr="Image result for tim kaine senato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 name="Picture 2"/>
          <p:cNvPicPr>
            <a:picLocks noChangeAspect="1"/>
          </p:cNvPicPr>
          <p:nvPr/>
        </p:nvPicPr>
        <p:blipFill>
          <a:blip r:embed="rId4"/>
          <a:stretch>
            <a:fillRect/>
          </a:stretch>
        </p:blipFill>
        <p:spPr>
          <a:xfrm>
            <a:off x="6702425" y="3581400"/>
            <a:ext cx="1895475" cy="2409825"/>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Benefits of being in Congress</a:t>
            </a:r>
          </a:p>
        </p:txBody>
      </p:sp>
      <p:sp>
        <p:nvSpPr>
          <p:cNvPr id="21507" name="Rectangle 4"/>
          <p:cNvSpPr>
            <a:spLocks noGrp="1" noChangeArrowheads="1"/>
          </p:cNvSpPr>
          <p:nvPr>
            <p:ph type="body" sz="half" idx="2"/>
          </p:nvPr>
        </p:nvSpPr>
        <p:spPr>
          <a:xfrm>
            <a:off x="4648200" y="1295400"/>
            <a:ext cx="4267200" cy="5562600"/>
          </a:xfrm>
        </p:spPr>
        <p:txBody>
          <a:bodyPr/>
          <a:lstStyle/>
          <a:p>
            <a:pPr eaLnBrk="1" hangingPunct="1"/>
            <a:r>
              <a:rPr lang="en-US" sz="2800" smtClean="0"/>
              <a:t>Members of both houses get many benefits</a:t>
            </a:r>
          </a:p>
          <a:p>
            <a:pPr eaLnBrk="1" hangingPunct="1"/>
            <a:r>
              <a:rPr lang="en-US" sz="2800" smtClean="0"/>
              <a:t>They can take free trips</a:t>
            </a:r>
          </a:p>
          <a:p>
            <a:pPr eaLnBrk="1" hangingPunct="1"/>
            <a:r>
              <a:rPr lang="en-US" sz="2800" smtClean="0"/>
              <a:t>The “franking privilege” allows them to send free mail</a:t>
            </a:r>
          </a:p>
          <a:p>
            <a:pPr eaLnBrk="1" hangingPunct="1"/>
            <a:r>
              <a:rPr lang="en-US" sz="2800" smtClean="0"/>
              <a:t>They get free office space and even have a private subway to take them to the Capitol</a:t>
            </a:r>
          </a:p>
          <a:p>
            <a:pPr eaLnBrk="1" hangingPunct="1"/>
            <a:endParaRPr lang="en-US" sz="2800" smtClean="0"/>
          </a:p>
          <a:p>
            <a:pPr eaLnBrk="1" hangingPunct="1"/>
            <a:endParaRPr lang="en-US" sz="2800" smtClean="0"/>
          </a:p>
        </p:txBody>
      </p:sp>
      <p:pic>
        <p:nvPicPr>
          <p:cNvPr id="21508" name="Picture 10" descr="Franked"/>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457200" y="1524000"/>
            <a:ext cx="4038600" cy="1704975"/>
          </a:xfrm>
        </p:spPr>
      </p:pic>
      <p:pic>
        <p:nvPicPr>
          <p:cNvPr id="21509" name="Picture 12" descr="senate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3352800"/>
            <a:ext cx="3657600" cy="260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p:txBody>
          <a:bodyPr/>
          <a:lstStyle/>
          <a:p>
            <a:pPr eaLnBrk="1" hangingPunct="1"/>
            <a:r>
              <a:rPr lang="en-US" dirty="0" smtClean="0"/>
              <a:t>What do they do?</a:t>
            </a:r>
          </a:p>
        </p:txBody>
      </p:sp>
      <p:sp>
        <p:nvSpPr>
          <p:cNvPr id="3075" name="Rectangle 5"/>
          <p:cNvSpPr>
            <a:spLocks noGrp="1" noChangeArrowheads="1"/>
          </p:cNvSpPr>
          <p:nvPr>
            <p:ph type="body" sz="half" idx="4294967295"/>
          </p:nvPr>
        </p:nvSpPr>
        <p:spPr>
          <a:xfrm>
            <a:off x="152400" y="1600200"/>
            <a:ext cx="8763000" cy="4525963"/>
          </a:xfrm>
        </p:spPr>
        <p:txBody>
          <a:bodyPr/>
          <a:lstStyle/>
          <a:p>
            <a:pPr marL="0" indent="0" eaLnBrk="1" hangingPunct="1">
              <a:buNone/>
            </a:pPr>
            <a:endParaRPr lang="en-US" sz="2800" dirty="0" smtClean="0"/>
          </a:p>
          <a:p>
            <a:pPr eaLnBrk="1" hangingPunct="1"/>
            <a:r>
              <a:rPr lang="en-US" sz="2800" dirty="0" smtClean="0"/>
              <a:t>The main job of the </a:t>
            </a:r>
            <a:r>
              <a:rPr lang="en-US" sz="2800" b="1" u="sng" dirty="0" smtClean="0"/>
              <a:t>Legislative Branch</a:t>
            </a:r>
            <a:r>
              <a:rPr lang="en-US" sz="2800" dirty="0" smtClean="0"/>
              <a:t> is to </a:t>
            </a:r>
            <a:r>
              <a:rPr lang="en-US" sz="2800" b="1" dirty="0" smtClean="0"/>
              <a:t>make laws</a:t>
            </a:r>
          </a:p>
          <a:p>
            <a:pPr marL="0" indent="0" eaLnBrk="1" hangingPunct="1">
              <a:buNone/>
            </a:pPr>
            <a:endParaRPr lang="en-US" sz="2800" dirty="0" smtClean="0"/>
          </a:p>
          <a:p>
            <a:pPr eaLnBrk="1" hangingPunct="1"/>
            <a:r>
              <a:rPr lang="en-US" sz="2800" dirty="0" smtClean="0"/>
              <a:t>This is a long process done with the assistance of the other branches of government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mtClean="0"/>
              <a:t>State Legislative Branch</a:t>
            </a:r>
          </a:p>
        </p:txBody>
      </p:sp>
      <p:sp>
        <p:nvSpPr>
          <p:cNvPr id="22531" name="Rectangle 3"/>
          <p:cNvSpPr>
            <a:spLocks noGrp="1" noChangeArrowheads="1"/>
          </p:cNvSpPr>
          <p:nvPr>
            <p:ph type="body" sz="half" idx="1"/>
          </p:nvPr>
        </p:nvSpPr>
        <p:spPr/>
        <p:txBody>
          <a:bodyPr/>
          <a:lstStyle/>
          <a:p>
            <a:pPr eaLnBrk="1" hangingPunct="1">
              <a:lnSpc>
                <a:spcPct val="90000"/>
              </a:lnSpc>
            </a:pPr>
            <a:r>
              <a:rPr lang="en-US" sz="2800" smtClean="0"/>
              <a:t>The </a:t>
            </a:r>
            <a:r>
              <a:rPr lang="en-US" sz="2800" b="1" u="sng" smtClean="0"/>
              <a:t>Virginia General Assembly</a:t>
            </a:r>
            <a:r>
              <a:rPr lang="en-US" sz="2800" smtClean="0"/>
              <a:t> is the </a:t>
            </a:r>
            <a:r>
              <a:rPr lang="en-US" sz="2800" b="1" smtClean="0"/>
              <a:t>legislative branch for state government</a:t>
            </a:r>
            <a:r>
              <a:rPr lang="en-US" sz="2800" b="1" smtClean="0">
                <a:hlinkClick r:id="rId2"/>
              </a:rPr>
              <a:t> </a:t>
            </a:r>
            <a:endParaRPr lang="en-US" sz="2800" b="1" smtClean="0"/>
          </a:p>
          <a:p>
            <a:pPr eaLnBrk="1" hangingPunct="1">
              <a:lnSpc>
                <a:spcPct val="90000"/>
              </a:lnSpc>
            </a:pPr>
            <a:r>
              <a:rPr lang="en-US" sz="2800" smtClean="0"/>
              <a:t>It is also bicameral, made up of the </a:t>
            </a:r>
            <a:r>
              <a:rPr lang="en-US" sz="2800" b="1" smtClean="0"/>
              <a:t>House of Delegates</a:t>
            </a:r>
            <a:r>
              <a:rPr lang="en-US" sz="2800" smtClean="0"/>
              <a:t> and the </a:t>
            </a:r>
            <a:r>
              <a:rPr lang="en-US" sz="2800" b="1" smtClean="0"/>
              <a:t>Senate</a:t>
            </a:r>
          </a:p>
          <a:p>
            <a:pPr eaLnBrk="1" hangingPunct="1">
              <a:lnSpc>
                <a:spcPct val="90000"/>
              </a:lnSpc>
            </a:pPr>
            <a:r>
              <a:rPr lang="en-US" sz="2800" smtClean="0"/>
              <a:t>It meets at the state Capitol in Richmond</a:t>
            </a:r>
          </a:p>
        </p:txBody>
      </p:sp>
      <p:pic>
        <p:nvPicPr>
          <p:cNvPr id="22532" name="Picture 9" descr="fla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52400"/>
            <a:ext cx="1184275"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Picture 11" descr="fla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152400"/>
            <a:ext cx="1193800"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4" name="Picture 14" descr="Virginia State Capitol Building at Richmond, Virginia">
            <a:hlinkClick r:id="rId4" tooltip="Virginia State Capitol Building at Richmond, Virginia"/>
          </p:cNvPr>
          <p:cNvPicPr>
            <a:picLocks noGrp="1" noChangeAspect="1" noChangeArrowheads="1"/>
          </p:cNvPicPr>
          <p:nvPr>
            <p:ph type="clipArt" sz="half" idx="2"/>
          </p:nvPr>
        </p:nvPicPr>
        <p:blipFill>
          <a:blip r:embed="rId5">
            <a:extLst>
              <a:ext uri="{28A0092B-C50C-407E-A947-70E740481C1C}">
                <a14:useLocalDpi xmlns:a14="http://schemas.microsoft.com/office/drawing/2010/main" val="0"/>
              </a:ext>
            </a:extLst>
          </a:blip>
          <a:srcRect/>
          <a:stretch>
            <a:fillRect/>
          </a:stretch>
        </p:blipFill>
        <p:spPr>
          <a:xfrm>
            <a:off x="4267200" y="2133600"/>
            <a:ext cx="4724400" cy="3543300"/>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274638"/>
            <a:ext cx="8229600" cy="1325562"/>
          </a:xfrm>
        </p:spPr>
        <p:txBody>
          <a:bodyPr/>
          <a:lstStyle/>
          <a:p>
            <a:pPr eaLnBrk="1" hangingPunct="1"/>
            <a:r>
              <a:rPr lang="en-US" sz="4000" b="1" u="sng" dirty="0" smtClean="0"/>
              <a:t>Our State Representatives</a:t>
            </a:r>
            <a:r>
              <a:rPr lang="en-US" sz="4000" dirty="0" smtClean="0"/>
              <a:t>  </a:t>
            </a:r>
            <a:r>
              <a:rPr lang="en-US" sz="4000" dirty="0" smtClean="0"/>
              <a:t/>
            </a:r>
            <a:br>
              <a:rPr lang="en-US" sz="4000" dirty="0" smtClean="0"/>
            </a:br>
            <a:r>
              <a:rPr lang="en-US" sz="4000" dirty="0" smtClean="0"/>
              <a:t>Glenn</a:t>
            </a:r>
            <a:r>
              <a:rPr lang="en-US" sz="4000" dirty="0" smtClean="0"/>
              <a:t> Davis             Bill DeSteph</a:t>
            </a:r>
            <a:endParaRPr lang="el-GR" sz="4000" dirty="0" smtClean="0"/>
          </a:p>
        </p:txBody>
      </p:sp>
      <p:pic>
        <p:nvPicPr>
          <p:cNvPr id="23555" name="Picture 4" descr="fla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304800"/>
            <a:ext cx="7620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5" descr="fla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9600" y="228600"/>
            <a:ext cx="839788" cy="86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7"/>
          <p:cNvPicPr>
            <a:picLocks noGrp="1" noChangeAspect="1" noChangeArrowheads="1"/>
          </p:cNvPicPr>
          <p:nvPr>
            <p:ph type="body" idx="1"/>
          </p:nvPr>
        </p:nvPicPr>
        <p:blipFill>
          <a:blip r:embed="rId4">
            <a:extLst>
              <a:ext uri="{28A0092B-C50C-407E-A947-70E740481C1C}">
                <a14:useLocalDpi xmlns:a14="http://schemas.microsoft.com/office/drawing/2010/main" val="0"/>
              </a:ext>
            </a:extLst>
          </a:blip>
          <a:srcRect/>
          <a:stretch>
            <a:fillRect/>
          </a:stretch>
        </p:blipFill>
        <p:spPr>
          <a:xfrm>
            <a:off x="1149985" y="4610100"/>
            <a:ext cx="1981200" cy="1943100"/>
          </a:xfrm>
        </p:spPr>
      </p:pic>
      <p:pic>
        <p:nvPicPr>
          <p:cNvPr id="23558" name="Picture 9" descr="Virginia_Senate_Sea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62600" y="4648200"/>
            <a:ext cx="19304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http://memdata.virginiageneralassembly.gov/images/display_image/H025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90600" y="1540561"/>
            <a:ext cx="2299971" cy="287496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media.hamptonroads.com/cache/files/images/76725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10128" y="1559611"/>
            <a:ext cx="2595648" cy="293936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mtClean="0"/>
              <a:t>Local Legislative Branch</a:t>
            </a:r>
          </a:p>
        </p:txBody>
      </p:sp>
      <p:sp>
        <p:nvSpPr>
          <p:cNvPr id="24579" name="Rectangle 4"/>
          <p:cNvSpPr>
            <a:spLocks noGrp="1" noChangeArrowheads="1"/>
          </p:cNvSpPr>
          <p:nvPr>
            <p:ph type="body" sz="half" idx="2"/>
          </p:nvPr>
        </p:nvSpPr>
        <p:spPr>
          <a:xfrm>
            <a:off x="4648200" y="1600200"/>
            <a:ext cx="4038600" cy="4800600"/>
          </a:xfrm>
        </p:spPr>
        <p:txBody>
          <a:bodyPr/>
          <a:lstStyle/>
          <a:p>
            <a:pPr eaLnBrk="1" hangingPunct="1"/>
            <a:r>
              <a:rPr lang="en-US" sz="2800" dirty="0" smtClean="0"/>
              <a:t>The </a:t>
            </a:r>
            <a:r>
              <a:rPr lang="en-US" sz="2800" b="1" u="sng" dirty="0" smtClean="0"/>
              <a:t>City Council</a:t>
            </a:r>
            <a:r>
              <a:rPr lang="en-US" sz="2800" dirty="0" smtClean="0"/>
              <a:t> is the </a:t>
            </a:r>
            <a:r>
              <a:rPr lang="en-US" sz="2800" b="1" dirty="0" smtClean="0"/>
              <a:t>legislative branch for our local government</a:t>
            </a:r>
          </a:p>
          <a:p>
            <a:pPr eaLnBrk="1" hangingPunct="1"/>
            <a:r>
              <a:rPr lang="en-US" sz="2800" dirty="0" smtClean="0"/>
              <a:t>It is led by the </a:t>
            </a:r>
            <a:r>
              <a:rPr lang="en-US" sz="2800" b="1" dirty="0" smtClean="0"/>
              <a:t>Mayor</a:t>
            </a:r>
            <a:r>
              <a:rPr lang="en-US" sz="2800" dirty="0" smtClean="0"/>
              <a:t> and </a:t>
            </a:r>
            <a:r>
              <a:rPr lang="en-US" sz="2800" b="1" dirty="0" smtClean="0"/>
              <a:t>City Manager</a:t>
            </a:r>
          </a:p>
          <a:p>
            <a:pPr eaLnBrk="1" hangingPunct="1"/>
            <a:r>
              <a:rPr lang="en-US" sz="2800" dirty="0" smtClean="0"/>
              <a:t>In Virginia’s counties there is a Board of Supervisors instead of City Council</a:t>
            </a:r>
          </a:p>
        </p:txBody>
      </p:sp>
      <p:pic>
        <p:nvPicPr>
          <p:cNvPr id="24580" name="Picture 9" descr="sea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524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11" descr="sea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8600" y="1524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2" name="Picture 16" descr="James K. Spore - City Manag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3505200"/>
            <a:ext cx="1970088"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3" name="Picture 19" descr="William D. Sessoms, Jr."/>
          <p:cNvPicPr>
            <a:picLocks noGrp="1" noChangeAspect="1" noChangeArrowheads="1"/>
          </p:cNvPicPr>
          <p:nvPr>
            <p:ph type="clipArt" sz="half" idx="1"/>
          </p:nvPr>
        </p:nvPicPr>
        <p:blipFill>
          <a:blip r:embed="rId5">
            <a:extLst>
              <a:ext uri="{28A0092B-C50C-407E-A947-70E740481C1C}">
                <a14:useLocalDpi xmlns:a14="http://schemas.microsoft.com/office/drawing/2010/main" val="0"/>
              </a:ext>
            </a:extLst>
          </a:blip>
          <a:srcRect/>
          <a:stretch>
            <a:fillRect/>
          </a:stretch>
        </p:blipFill>
        <p:spPr>
          <a:xfrm>
            <a:off x="496888" y="1600200"/>
            <a:ext cx="1916112" cy="26670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p:txBody>
          <a:bodyPr/>
          <a:lstStyle/>
          <a:p>
            <a:pPr eaLnBrk="1" hangingPunct="1"/>
            <a:r>
              <a:rPr lang="en-US" dirty="0" smtClean="0"/>
              <a:t>Who are they?</a:t>
            </a:r>
          </a:p>
        </p:txBody>
      </p:sp>
      <p:sp>
        <p:nvSpPr>
          <p:cNvPr id="4099" name="Rectangle 6"/>
          <p:cNvSpPr>
            <a:spLocks noGrp="1" noChangeArrowheads="1"/>
          </p:cNvSpPr>
          <p:nvPr>
            <p:ph type="body" sz="half" idx="4294967295"/>
          </p:nvPr>
        </p:nvSpPr>
        <p:spPr>
          <a:xfrm>
            <a:off x="228600" y="1371600"/>
            <a:ext cx="8610600" cy="5257800"/>
          </a:xfrm>
        </p:spPr>
        <p:txBody>
          <a:bodyPr/>
          <a:lstStyle/>
          <a:p>
            <a:pPr eaLnBrk="1" hangingPunct="1"/>
            <a:endParaRPr lang="en-US" sz="2400" dirty="0" smtClean="0"/>
          </a:p>
          <a:p>
            <a:pPr eaLnBrk="1" hangingPunct="1"/>
            <a:r>
              <a:rPr lang="en-US" sz="2400" dirty="0" smtClean="0"/>
              <a:t>The </a:t>
            </a:r>
            <a:r>
              <a:rPr lang="en-US" sz="2400" b="1" u="sng" dirty="0" smtClean="0"/>
              <a:t>Congress </a:t>
            </a:r>
            <a:r>
              <a:rPr lang="en-US" sz="2400" b="1" dirty="0" smtClean="0"/>
              <a:t>is the legislative branch for the United States government</a:t>
            </a:r>
          </a:p>
          <a:p>
            <a:pPr eaLnBrk="1" hangingPunct="1"/>
            <a:endParaRPr lang="en-US" sz="2400" dirty="0" smtClean="0"/>
          </a:p>
          <a:p>
            <a:pPr eaLnBrk="1" hangingPunct="1"/>
            <a:r>
              <a:rPr lang="en-US" sz="2400" dirty="0" smtClean="0"/>
              <a:t>Congress is a </a:t>
            </a:r>
            <a:r>
              <a:rPr lang="en-US" sz="2400" b="1" u="sng" dirty="0" smtClean="0"/>
              <a:t>bicameral</a:t>
            </a:r>
            <a:r>
              <a:rPr lang="en-US" sz="2400" dirty="0" smtClean="0"/>
              <a:t>, or </a:t>
            </a:r>
            <a:r>
              <a:rPr lang="en-US" sz="2400" b="1" dirty="0" smtClean="0"/>
              <a:t>2-house</a:t>
            </a:r>
            <a:r>
              <a:rPr lang="en-US" sz="2400" dirty="0" smtClean="0"/>
              <a:t> legislature.  Its two houses are the </a:t>
            </a:r>
            <a:r>
              <a:rPr lang="en-US" sz="2400" b="1" dirty="0" smtClean="0"/>
              <a:t>Senate</a:t>
            </a:r>
            <a:r>
              <a:rPr lang="en-US" sz="2400" dirty="0" smtClean="0"/>
              <a:t> and the </a:t>
            </a:r>
            <a:r>
              <a:rPr lang="en-US" sz="2400" b="1" dirty="0" smtClean="0"/>
              <a:t>House of Representatives</a:t>
            </a:r>
          </a:p>
          <a:p>
            <a:pPr eaLnBrk="1" hangingPunct="1"/>
            <a:endParaRPr lang="en-US" sz="2400" dirty="0" smtClean="0"/>
          </a:p>
          <a:p>
            <a:pPr eaLnBrk="1" hangingPunct="1"/>
            <a:r>
              <a:rPr lang="en-US" sz="2400" dirty="0" smtClean="0"/>
              <a:t>Do you remember why a bicameral was created at the Constitutional Convention?</a:t>
            </a:r>
          </a:p>
          <a:p>
            <a:pPr eaLnBrk="1" hangingPunct="1"/>
            <a:endParaRPr lang="en-US" sz="2400" b="1"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eaLnBrk="1" hangingPunct="1"/>
            <a:r>
              <a:rPr lang="en-US" dirty="0" smtClean="0"/>
              <a:t>Why Bicameral?</a:t>
            </a:r>
          </a:p>
        </p:txBody>
      </p:sp>
      <p:sp>
        <p:nvSpPr>
          <p:cNvPr id="5123" name="Rectangle 5"/>
          <p:cNvSpPr>
            <a:spLocks noGrp="1" noChangeArrowheads="1"/>
          </p:cNvSpPr>
          <p:nvPr>
            <p:ph type="body" sz="half" idx="4294967295"/>
          </p:nvPr>
        </p:nvSpPr>
        <p:spPr>
          <a:xfrm>
            <a:off x="0" y="1600200"/>
            <a:ext cx="8686800" cy="4525963"/>
          </a:xfrm>
        </p:spPr>
        <p:txBody>
          <a:bodyPr/>
          <a:lstStyle/>
          <a:p>
            <a:pPr marL="0" indent="0" eaLnBrk="1" hangingPunct="1">
              <a:buNone/>
            </a:pPr>
            <a:endParaRPr lang="en-US" sz="2800" dirty="0" smtClean="0"/>
          </a:p>
          <a:p>
            <a:pPr eaLnBrk="1" hangingPunct="1"/>
            <a:r>
              <a:rPr lang="en-US" sz="2800" dirty="0" smtClean="0"/>
              <a:t>The 2 house system was set up to please both the large and small states</a:t>
            </a:r>
          </a:p>
          <a:p>
            <a:pPr marL="0" indent="0" eaLnBrk="1" hangingPunct="1">
              <a:buNone/>
            </a:pPr>
            <a:endParaRPr lang="en-US" sz="2800" dirty="0" smtClean="0"/>
          </a:p>
          <a:p>
            <a:pPr eaLnBrk="1" hangingPunct="1"/>
            <a:r>
              <a:rPr lang="en-US" sz="2800" dirty="0" smtClean="0"/>
              <a:t>In one (The Senate) representation is equal, in the other (House of Representatives) it is based on population</a:t>
            </a:r>
          </a:p>
          <a:p>
            <a:pPr eaLnBrk="1" hangingPunct="1"/>
            <a:endParaRPr lang="en-US" sz="28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p:txBody>
          <a:bodyPr/>
          <a:lstStyle/>
          <a:p>
            <a:pPr eaLnBrk="1" hangingPunct="1"/>
            <a:r>
              <a:rPr lang="en-US" smtClean="0"/>
              <a:t>The House of Representatives</a:t>
            </a:r>
          </a:p>
        </p:txBody>
      </p:sp>
      <p:sp>
        <p:nvSpPr>
          <p:cNvPr id="6147" name="Rectangle 6"/>
          <p:cNvSpPr>
            <a:spLocks noGrp="1" noChangeArrowheads="1"/>
          </p:cNvSpPr>
          <p:nvPr>
            <p:ph type="body" sz="half" idx="2"/>
          </p:nvPr>
        </p:nvSpPr>
        <p:spPr>
          <a:xfrm>
            <a:off x="4648200" y="1371600"/>
            <a:ext cx="4038600" cy="5486400"/>
          </a:xfrm>
        </p:spPr>
        <p:txBody>
          <a:bodyPr/>
          <a:lstStyle/>
          <a:p>
            <a:pPr eaLnBrk="1" hangingPunct="1">
              <a:lnSpc>
                <a:spcPct val="90000"/>
              </a:lnSpc>
            </a:pPr>
            <a:r>
              <a:rPr lang="en-US" sz="2800" smtClean="0"/>
              <a:t>This is the “lower” house</a:t>
            </a:r>
          </a:p>
          <a:p>
            <a:pPr eaLnBrk="1" hangingPunct="1">
              <a:lnSpc>
                <a:spcPct val="90000"/>
              </a:lnSpc>
            </a:pPr>
            <a:r>
              <a:rPr lang="en-US" sz="2800" smtClean="0"/>
              <a:t>Each state gets representation based on population</a:t>
            </a:r>
          </a:p>
          <a:p>
            <a:pPr eaLnBrk="1" hangingPunct="1">
              <a:lnSpc>
                <a:spcPct val="90000"/>
              </a:lnSpc>
            </a:pPr>
            <a:r>
              <a:rPr lang="en-US" sz="2800" smtClean="0"/>
              <a:t>The states have from 1-53 members of the house, based on their relative size</a:t>
            </a:r>
          </a:p>
          <a:p>
            <a:pPr eaLnBrk="1" hangingPunct="1">
              <a:lnSpc>
                <a:spcPct val="90000"/>
              </a:lnSpc>
            </a:pPr>
            <a:r>
              <a:rPr lang="en-US" sz="2800" smtClean="0"/>
              <a:t>The numbers are adjusted every 10 years, after the census</a:t>
            </a:r>
          </a:p>
        </p:txBody>
      </p:sp>
      <p:pic>
        <p:nvPicPr>
          <p:cNvPr id="6148" name="Picture 2057" descr="House_large_seal"/>
          <p:cNvPicPr>
            <a:picLocks noGrp="1" noChangeAspect="1" noChangeArrowheads="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457200" y="1843088"/>
            <a:ext cx="4038600" cy="40386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p:txBody>
          <a:bodyPr/>
          <a:lstStyle/>
          <a:p>
            <a:pPr eaLnBrk="1" hangingPunct="1"/>
            <a:r>
              <a:rPr lang="en-US" smtClean="0"/>
              <a:t>Changing House</a:t>
            </a:r>
          </a:p>
        </p:txBody>
      </p:sp>
      <p:sp>
        <p:nvSpPr>
          <p:cNvPr id="7171" name="Rectangle 5"/>
          <p:cNvSpPr>
            <a:spLocks noGrp="1" noChangeArrowheads="1"/>
          </p:cNvSpPr>
          <p:nvPr>
            <p:ph type="body" sz="half" idx="4294967295"/>
          </p:nvPr>
        </p:nvSpPr>
        <p:spPr>
          <a:xfrm>
            <a:off x="152400" y="1600200"/>
            <a:ext cx="8763000" cy="4953000"/>
          </a:xfrm>
        </p:spPr>
        <p:txBody>
          <a:bodyPr/>
          <a:lstStyle/>
          <a:p>
            <a:pPr eaLnBrk="1" hangingPunct="1">
              <a:lnSpc>
                <a:spcPct val="90000"/>
              </a:lnSpc>
            </a:pPr>
            <a:endParaRPr lang="en-US" sz="2400" dirty="0" smtClean="0"/>
          </a:p>
          <a:p>
            <a:pPr eaLnBrk="1" hangingPunct="1">
              <a:lnSpc>
                <a:spcPct val="90000"/>
              </a:lnSpc>
            </a:pPr>
            <a:r>
              <a:rPr lang="en-US" sz="2400" dirty="0" smtClean="0"/>
              <a:t>Originally, the House had 65 members</a:t>
            </a:r>
          </a:p>
          <a:p>
            <a:pPr eaLnBrk="1" hangingPunct="1">
              <a:lnSpc>
                <a:spcPct val="90000"/>
              </a:lnSpc>
            </a:pPr>
            <a:endParaRPr lang="en-US" sz="2400" dirty="0" smtClean="0"/>
          </a:p>
          <a:p>
            <a:pPr eaLnBrk="1" hangingPunct="1">
              <a:lnSpc>
                <a:spcPct val="90000"/>
              </a:lnSpc>
            </a:pPr>
            <a:r>
              <a:rPr lang="en-US" sz="2400" dirty="0" smtClean="0"/>
              <a:t>Each state got a representative for every 30,000 residents</a:t>
            </a:r>
          </a:p>
          <a:p>
            <a:pPr eaLnBrk="1" hangingPunct="1">
              <a:lnSpc>
                <a:spcPct val="90000"/>
              </a:lnSpc>
            </a:pPr>
            <a:endParaRPr lang="en-US" sz="2400" dirty="0" smtClean="0"/>
          </a:p>
          <a:p>
            <a:pPr eaLnBrk="1" hangingPunct="1">
              <a:lnSpc>
                <a:spcPct val="90000"/>
              </a:lnSpc>
            </a:pPr>
            <a:r>
              <a:rPr lang="en-US" sz="2400" dirty="0" smtClean="0"/>
              <a:t>Why did they change?</a:t>
            </a:r>
          </a:p>
          <a:p>
            <a:pPr eaLnBrk="1" hangingPunct="1">
              <a:lnSpc>
                <a:spcPct val="90000"/>
              </a:lnSpc>
            </a:pPr>
            <a:endParaRPr lang="en-US" sz="2400" dirty="0" smtClean="0"/>
          </a:p>
          <a:p>
            <a:pPr eaLnBrk="1" hangingPunct="1">
              <a:lnSpc>
                <a:spcPct val="90000"/>
              </a:lnSpc>
            </a:pPr>
            <a:r>
              <a:rPr lang="en-US" sz="2400" dirty="0" smtClean="0"/>
              <a:t>How many representatives would there be now, with the U.S. population over 290 million?     9667</a:t>
            </a:r>
          </a:p>
          <a:p>
            <a:pPr eaLnBrk="1" hangingPunct="1">
              <a:lnSpc>
                <a:spcPct val="90000"/>
              </a:lnSpc>
            </a:pPr>
            <a:endParaRPr lang="en-US" sz="2400" dirty="0" smtClean="0"/>
          </a:p>
          <a:p>
            <a:pPr eaLnBrk="1" hangingPunct="1">
              <a:lnSpc>
                <a:spcPct val="90000"/>
              </a:lnSpc>
            </a:pPr>
            <a:r>
              <a:rPr lang="en-US" sz="2400" dirty="0" smtClean="0"/>
              <a:t>Virginia Beach alone would have about </a:t>
            </a:r>
            <a:r>
              <a:rPr lang="en-US" sz="2400" u="sng" dirty="0" smtClean="0"/>
              <a:t>14</a:t>
            </a:r>
            <a:r>
              <a:rPr lang="en-US" sz="2400" dirty="0" smtClean="0"/>
              <a:t>!</a:t>
            </a:r>
          </a:p>
        </p:txBody>
      </p:sp>
      <p:sp>
        <p:nvSpPr>
          <p:cNvPr id="7172" name="Rectangle 7"/>
          <p:cNvSpPr>
            <a:spLocks noChangeArrowheads="1"/>
          </p:cNvSpPr>
          <p:nvPr/>
        </p:nvSpPr>
        <p:spPr bwMode="auto">
          <a:xfrm>
            <a:off x="222250" y="21209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028"/>
          <p:cNvSpPr>
            <a:spLocks noGrp="1" noChangeArrowheads="1"/>
          </p:cNvSpPr>
          <p:nvPr>
            <p:ph type="title"/>
          </p:nvPr>
        </p:nvSpPr>
        <p:spPr/>
        <p:txBody>
          <a:bodyPr/>
          <a:lstStyle/>
          <a:p>
            <a:pPr eaLnBrk="1" hangingPunct="1"/>
            <a:r>
              <a:rPr lang="en-US" smtClean="0"/>
              <a:t>The Modern House</a:t>
            </a:r>
          </a:p>
        </p:txBody>
      </p:sp>
      <p:sp>
        <p:nvSpPr>
          <p:cNvPr id="9219" name="Rectangle 1029"/>
          <p:cNvSpPr>
            <a:spLocks noGrp="1" noChangeArrowheads="1"/>
          </p:cNvSpPr>
          <p:nvPr>
            <p:ph type="body" sz="half" idx="1"/>
          </p:nvPr>
        </p:nvSpPr>
        <p:spPr>
          <a:xfrm>
            <a:off x="457200" y="1600200"/>
            <a:ext cx="4038600" cy="4953000"/>
          </a:xfrm>
        </p:spPr>
        <p:txBody>
          <a:bodyPr/>
          <a:lstStyle/>
          <a:p>
            <a:pPr eaLnBrk="1" hangingPunct="1">
              <a:lnSpc>
                <a:spcPct val="80000"/>
              </a:lnSpc>
            </a:pPr>
            <a:r>
              <a:rPr lang="en-US" sz="2400" smtClean="0"/>
              <a:t>The House now has 435 members, spread over 50 states.  It breaks down to about 1 representative for every 646,952 people</a:t>
            </a:r>
          </a:p>
          <a:p>
            <a:pPr eaLnBrk="1" hangingPunct="1">
              <a:lnSpc>
                <a:spcPct val="80000"/>
              </a:lnSpc>
            </a:pPr>
            <a:r>
              <a:rPr lang="en-US" sz="2400" smtClean="0"/>
              <a:t>Virginia has 11 representatives</a:t>
            </a:r>
          </a:p>
          <a:p>
            <a:pPr eaLnBrk="1" hangingPunct="1">
              <a:lnSpc>
                <a:spcPct val="80000"/>
              </a:lnSpc>
            </a:pPr>
            <a:r>
              <a:rPr lang="en-US" sz="2400" smtClean="0"/>
              <a:t>California has the most (53), Texas has 32 and New York 29</a:t>
            </a:r>
          </a:p>
          <a:p>
            <a:pPr eaLnBrk="1" hangingPunct="1">
              <a:lnSpc>
                <a:spcPct val="80000"/>
              </a:lnSpc>
            </a:pPr>
            <a:r>
              <a:rPr lang="en-US" sz="2400" smtClean="0"/>
              <a:t>Wyoming, Montana, Delaware, Vermont and Alaska each get only 1 as they have the lowest populations</a:t>
            </a:r>
          </a:p>
        </p:txBody>
      </p:sp>
      <p:sp>
        <p:nvSpPr>
          <p:cNvPr id="9220" name="Rectangle 1030"/>
          <p:cNvSpPr>
            <a:spLocks noGrp="1" noChangeArrowheads="1"/>
          </p:cNvSpPr>
          <p:nvPr>
            <p:ph type="body" sz="half" idx="2"/>
          </p:nvPr>
        </p:nvSpPr>
        <p:spPr/>
        <p:txBody>
          <a:bodyPr/>
          <a:lstStyle/>
          <a:p>
            <a:pPr eaLnBrk="1" hangingPunct="1">
              <a:lnSpc>
                <a:spcPct val="90000"/>
              </a:lnSpc>
            </a:pPr>
            <a:r>
              <a:rPr lang="en-US" sz="2400" smtClean="0"/>
              <a:t> </a:t>
            </a:r>
          </a:p>
        </p:txBody>
      </p:sp>
      <p:pic>
        <p:nvPicPr>
          <p:cNvPr id="9221" name="Picture 1034" descr="The chamber of the United States House of Representatives is located in the south wing of the Capitol building, in Washington, D.C. This photograph shows a rare glimpse of the four vote tallying boards (the blackish squares across the top), which display each member's name and vote while votes are in progress. The screens are notably used by Congressional leaders to identify which members are voting against party lines.">
            <a:hlinkClick r:id="rId2" tooltip="The chamber of the United States House of Representatives is located in the south wing of the Capitol building, in Washington, D.C. This photograph shows a rare glimpse of the four vote tallying boards (the blackish squares across the top), which display each member's name and vote while votes are in progress. The screens are notably used by Congressional leaders to identify which members are voting against party lines."/>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1676400"/>
            <a:ext cx="4572000" cy="358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title"/>
          </p:nvPr>
        </p:nvSpPr>
        <p:spPr/>
        <p:txBody>
          <a:bodyPr/>
          <a:lstStyle/>
          <a:p>
            <a:pPr eaLnBrk="1" hangingPunct="1"/>
            <a:r>
              <a:rPr lang="en-US" smtClean="0"/>
              <a:t>The People’s House?</a:t>
            </a:r>
          </a:p>
        </p:txBody>
      </p:sp>
      <p:sp>
        <p:nvSpPr>
          <p:cNvPr id="10243" name="Rectangle 6"/>
          <p:cNvSpPr>
            <a:spLocks noGrp="1" noChangeArrowheads="1"/>
          </p:cNvSpPr>
          <p:nvPr>
            <p:ph type="body" sz="half" idx="2"/>
          </p:nvPr>
        </p:nvSpPr>
        <p:spPr>
          <a:xfrm>
            <a:off x="4648200" y="1600200"/>
            <a:ext cx="4038600" cy="4953000"/>
          </a:xfrm>
        </p:spPr>
        <p:txBody>
          <a:bodyPr/>
          <a:lstStyle/>
          <a:p>
            <a:pPr eaLnBrk="1" hangingPunct="1"/>
            <a:r>
              <a:rPr lang="en-US" sz="2400" dirty="0" smtClean="0"/>
              <a:t>Of its </a:t>
            </a:r>
            <a:r>
              <a:rPr lang="en-US" sz="2400" b="1" dirty="0" smtClean="0"/>
              <a:t>435 members</a:t>
            </a:r>
            <a:r>
              <a:rPr lang="en-US" sz="2400" dirty="0" smtClean="0"/>
              <a:t>, 350 are men, 84 are women</a:t>
            </a:r>
          </a:p>
          <a:p>
            <a:pPr eaLnBrk="1" hangingPunct="1"/>
            <a:r>
              <a:rPr lang="en-US" sz="2400" dirty="0" smtClean="0"/>
              <a:t>246 are Republicans,188 are Democrats There is one vacancy.</a:t>
            </a:r>
          </a:p>
          <a:p>
            <a:pPr eaLnBrk="1" hangingPunct="1"/>
            <a:r>
              <a:rPr lang="en-US" sz="2400" dirty="0" smtClean="0"/>
              <a:t>349 are white, 41 are African-Americans, 29 are Hispanic-Americans, 15 are Asian-Americans</a:t>
            </a:r>
          </a:p>
          <a:p>
            <a:pPr eaLnBrk="1" hangingPunct="1"/>
            <a:r>
              <a:rPr lang="en-US" sz="2400" dirty="0" smtClean="0"/>
              <a:t>The average age of the Representatives is 57 years old</a:t>
            </a:r>
          </a:p>
          <a:p>
            <a:pPr eaLnBrk="1" hangingPunct="1"/>
            <a:endParaRPr lang="en-US" sz="2400" dirty="0" smtClean="0"/>
          </a:p>
        </p:txBody>
      </p:sp>
      <p:pic>
        <p:nvPicPr>
          <p:cNvPr id="10244" name="Picture 15" descr="200px-State_of_the_Union">
            <a:hlinkClick r:id="rId2" tooltip="State of the Union.jpg"/>
          </p:cNvPr>
          <p:cNvPicPr>
            <a:picLocks noGrp="1" noChangeAspect="1" noChangeArrowheads="1"/>
          </p:cNvPicPr>
          <p:nvPr>
            <p:ph type="clipArt" sz="half" idx="1"/>
          </p:nvPr>
        </p:nvPicPr>
        <p:blipFill>
          <a:blip r:embed="rId3">
            <a:extLst>
              <a:ext uri="{28A0092B-C50C-407E-A947-70E740481C1C}">
                <a14:useLocalDpi xmlns:a14="http://schemas.microsoft.com/office/drawing/2010/main" val="0"/>
              </a:ext>
            </a:extLst>
          </a:blip>
          <a:srcRect/>
          <a:stretch>
            <a:fillRect/>
          </a:stretch>
        </p:blipFill>
        <p:spPr>
          <a:xfrm>
            <a:off x="228600" y="2057400"/>
            <a:ext cx="4495800" cy="320040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title"/>
          </p:nvPr>
        </p:nvSpPr>
        <p:spPr/>
        <p:txBody>
          <a:bodyPr/>
          <a:lstStyle/>
          <a:p>
            <a:pPr eaLnBrk="1" hangingPunct="1"/>
            <a:r>
              <a:rPr lang="en-US" smtClean="0"/>
              <a:t>Who’s in the House</a:t>
            </a:r>
          </a:p>
        </p:txBody>
      </p:sp>
      <p:sp>
        <p:nvSpPr>
          <p:cNvPr id="11267" name="Rectangle 8"/>
          <p:cNvSpPr>
            <a:spLocks noGrp="1" noChangeArrowheads="1"/>
          </p:cNvSpPr>
          <p:nvPr>
            <p:ph type="body" sz="half" idx="1"/>
          </p:nvPr>
        </p:nvSpPr>
        <p:spPr>
          <a:xfrm>
            <a:off x="457200" y="1600200"/>
            <a:ext cx="4038600" cy="4876800"/>
          </a:xfrm>
        </p:spPr>
        <p:txBody>
          <a:bodyPr/>
          <a:lstStyle/>
          <a:p>
            <a:pPr eaLnBrk="1" hangingPunct="1"/>
            <a:r>
              <a:rPr lang="en-US" sz="2800" dirty="0" smtClean="0"/>
              <a:t>The House of Representatives </a:t>
            </a:r>
            <a:r>
              <a:rPr lang="en-US" sz="2800" b="1" u="sng" dirty="0" smtClean="0"/>
              <a:t>has 435 members</a:t>
            </a:r>
          </a:p>
          <a:p>
            <a:pPr eaLnBrk="1" hangingPunct="1"/>
            <a:r>
              <a:rPr lang="en-US" sz="2800" dirty="0" smtClean="0"/>
              <a:t>They are all </a:t>
            </a:r>
            <a:r>
              <a:rPr lang="en-US" sz="2800" b="1" u="sng" dirty="0" smtClean="0"/>
              <a:t>elected every 2 years</a:t>
            </a:r>
          </a:p>
          <a:p>
            <a:pPr eaLnBrk="1" hangingPunct="1"/>
            <a:r>
              <a:rPr lang="en-US" sz="2800" dirty="0" smtClean="0"/>
              <a:t>The “</a:t>
            </a:r>
            <a:r>
              <a:rPr lang="en-US" sz="2800" b="1" u="sng" dirty="0" smtClean="0"/>
              <a:t>Speaker of the House</a:t>
            </a:r>
            <a:r>
              <a:rPr lang="en-US" sz="2800" dirty="0" smtClean="0"/>
              <a:t>” is elected by the Representatives to be the </a:t>
            </a:r>
            <a:r>
              <a:rPr lang="en-US" sz="2800" b="1" dirty="0" smtClean="0"/>
              <a:t>leader of the House</a:t>
            </a:r>
          </a:p>
          <a:p>
            <a:pPr eaLnBrk="1" hangingPunct="1"/>
            <a:endParaRPr lang="en-US" sz="2800" b="1" dirty="0" smtClean="0"/>
          </a:p>
        </p:txBody>
      </p:sp>
      <p:pic>
        <p:nvPicPr>
          <p:cNvPr id="2" name="Picture 1"/>
          <p:cNvPicPr>
            <a:picLocks noChangeAspect="1"/>
          </p:cNvPicPr>
          <p:nvPr/>
        </p:nvPicPr>
        <p:blipFill>
          <a:blip r:embed="rId3"/>
          <a:stretch>
            <a:fillRect/>
          </a:stretch>
        </p:blipFill>
        <p:spPr>
          <a:xfrm>
            <a:off x="4460522" y="1417638"/>
            <a:ext cx="4226277" cy="4754562"/>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1833</TotalTime>
  <Words>917</Words>
  <Application>Microsoft Office PowerPoint</Application>
  <PresentationFormat>On-screen Show (4:3)</PresentationFormat>
  <Paragraphs>117</Paragraphs>
  <Slides>22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Subway</vt:lpstr>
      <vt:lpstr>Default Design</vt:lpstr>
      <vt:lpstr>The Legislative Branch of Government</vt:lpstr>
      <vt:lpstr>What do they do?</vt:lpstr>
      <vt:lpstr>Who are they?</vt:lpstr>
      <vt:lpstr>Why Bicameral?</vt:lpstr>
      <vt:lpstr>The House of Representatives</vt:lpstr>
      <vt:lpstr>Changing House</vt:lpstr>
      <vt:lpstr>The Modern House</vt:lpstr>
      <vt:lpstr>The People’s House?</vt:lpstr>
      <vt:lpstr>Who’s in the House</vt:lpstr>
      <vt:lpstr>Help Wanted: Legislator</vt:lpstr>
      <vt:lpstr>Who represents you?</vt:lpstr>
      <vt:lpstr>Virginia’s Congressional Districts </vt:lpstr>
      <vt:lpstr>The Senate</vt:lpstr>
      <vt:lpstr>Senate Statistics</vt:lpstr>
      <vt:lpstr>President Pro Tempore</vt:lpstr>
      <vt:lpstr>Who wants to be a Senator?</vt:lpstr>
      <vt:lpstr>Who’s in the Senate</vt:lpstr>
      <vt:lpstr>Virginia’s Senators</vt:lpstr>
      <vt:lpstr>Benefits of being in Congress</vt:lpstr>
      <vt:lpstr>State Legislative Branch</vt:lpstr>
      <vt:lpstr>Our State Representatives   Glenn Davis             Bill DeSteph</vt:lpstr>
      <vt:lpstr>Local Legislative Branch</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Legislative Branch of Government</dc:title>
  <dc:creator>Phil McGinnis</dc:creator>
  <cp:lastModifiedBy>Phillip</cp:lastModifiedBy>
  <cp:revision>118</cp:revision>
  <dcterms:created xsi:type="dcterms:W3CDTF">2003-11-18T00:30:34Z</dcterms:created>
  <dcterms:modified xsi:type="dcterms:W3CDTF">2015-11-17T13:40:41Z</dcterms:modified>
</cp:coreProperties>
</file>